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9246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636514"/>
            <a:ext cx="7415927" cy="3006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850"/>
              </a:lnSpc>
              <a:buNone/>
            </a:pPr>
            <a:r>
              <a:rPr lang="en-US" sz="6300" kern="0" spc="-12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Accounts Receivable Operations in Oracle ERP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864037" y="5012888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covers key aspects of managing Accounts Receivable in Oracle ERP, including customer invoicing, payment processing, and period closing. Learn essential skills for streamlining AR operations and financial reporting.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639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2947" y="257532"/>
            <a:ext cx="3664506" cy="206132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68693" y="3143131"/>
            <a:ext cx="5812512" cy="606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kern="0" spc="-7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Creating Customer Invoices</a:t>
            </a:r>
            <a:endParaRPr lang="en-US" sz="3800" dirty="0"/>
          </a:p>
        </p:txBody>
      </p:sp>
      <p:sp>
        <p:nvSpPr>
          <p:cNvPr id="5" name="Shape 1"/>
          <p:cNvSpPr/>
          <p:nvPr/>
        </p:nvSpPr>
        <p:spPr>
          <a:xfrm>
            <a:off x="7303651" y="4058364"/>
            <a:ext cx="22860" cy="3606879"/>
          </a:xfrm>
          <a:prstGeom prst="roundRect">
            <a:avLst>
              <a:gd name="adj" fmla="val 378694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2"/>
          <p:cNvSpPr/>
          <p:nvPr/>
        </p:nvSpPr>
        <p:spPr>
          <a:xfrm>
            <a:off x="6384667" y="4510564"/>
            <a:ext cx="721400" cy="22860"/>
          </a:xfrm>
          <a:prstGeom prst="roundRect">
            <a:avLst>
              <a:gd name="adj" fmla="val 378694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7083207" y="4290179"/>
            <a:ext cx="463748" cy="463748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7242274" y="4376499"/>
            <a:ext cx="145494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9" name="Text 5"/>
          <p:cNvSpPr/>
          <p:nvPr/>
        </p:nvSpPr>
        <p:spPr>
          <a:xfrm>
            <a:off x="3756660" y="4264462"/>
            <a:ext cx="242482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Navigate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968693" y="4691182"/>
            <a:ext cx="5212794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Go to Transactions → Transactions in Oracle ERP.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7524095" y="5541050"/>
            <a:ext cx="721400" cy="22860"/>
          </a:xfrm>
          <a:prstGeom prst="roundRect">
            <a:avLst>
              <a:gd name="adj" fmla="val 378694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8"/>
          <p:cNvSpPr/>
          <p:nvPr/>
        </p:nvSpPr>
        <p:spPr>
          <a:xfrm>
            <a:off x="7083207" y="5320665"/>
            <a:ext cx="463748" cy="463748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7242274" y="5406985"/>
            <a:ext cx="145494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4" name="Text 10"/>
          <p:cNvSpPr/>
          <p:nvPr/>
        </p:nvSpPr>
        <p:spPr>
          <a:xfrm>
            <a:off x="8448675" y="5294948"/>
            <a:ext cx="242482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Enter Details</a:t>
            </a:r>
            <a:endParaRPr lang="en-US" sz="1900" dirty="0"/>
          </a:p>
        </p:txBody>
      </p:sp>
      <p:sp>
        <p:nvSpPr>
          <p:cNvPr id="15" name="Text 11"/>
          <p:cNvSpPr/>
          <p:nvPr/>
        </p:nvSpPr>
        <p:spPr>
          <a:xfrm>
            <a:off x="8448675" y="5721668"/>
            <a:ext cx="5212913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Select invoice type, customer, and enter line items.</a:t>
            </a: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6384667" y="6468547"/>
            <a:ext cx="721400" cy="22860"/>
          </a:xfrm>
          <a:prstGeom prst="roundRect">
            <a:avLst>
              <a:gd name="adj" fmla="val 378694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3"/>
          <p:cNvSpPr/>
          <p:nvPr/>
        </p:nvSpPr>
        <p:spPr>
          <a:xfrm>
            <a:off x="7083207" y="6248162"/>
            <a:ext cx="463748" cy="463748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4"/>
          <p:cNvSpPr/>
          <p:nvPr/>
        </p:nvSpPr>
        <p:spPr>
          <a:xfrm>
            <a:off x="7242274" y="6334482"/>
            <a:ext cx="145494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9" name="Text 15"/>
          <p:cNvSpPr/>
          <p:nvPr/>
        </p:nvSpPr>
        <p:spPr>
          <a:xfrm>
            <a:off x="3756660" y="6222444"/>
            <a:ext cx="242482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Review and Post</a:t>
            </a:r>
            <a:endParaRPr lang="en-US" sz="1900" dirty="0"/>
          </a:p>
        </p:txBody>
      </p:sp>
      <p:sp>
        <p:nvSpPr>
          <p:cNvPr id="20" name="Text 16"/>
          <p:cNvSpPr/>
          <p:nvPr/>
        </p:nvSpPr>
        <p:spPr>
          <a:xfrm>
            <a:off x="968693" y="6649164"/>
            <a:ext cx="5212794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Check for accuracy and post the accounting entry.</a:t>
            </a:r>
            <a:endParaRPr lang="en-US" sz="16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8C40760-775C-2B9A-AB20-03A3ADFBB6EA}"/>
              </a:ext>
            </a:extLst>
          </p:cNvPr>
          <p:cNvSpPr/>
          <p:nvPr/>
        </p:nvSpPr>
        <p:spPr>
          <a:xfrm>
            <a:off x="12910457" y="7848600"/>
            <a:ext cx="1545772" cy="2394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4720" y="667822"/>
            <a:ext cx="5703451" cy="712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kern="0" spc="-9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Auto-Invoicing Process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720" y="1744147"/>
            <a:ext cx="1211937" cy="19391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10155" y="1986439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Import Data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10155" y="2488168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Upload data file via AutoInvoice Import.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4720" y="3683317"/>
            <a:ext cx="1211937" cy="19391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10155" y="3925610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Validate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910155" y="4427339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Review AutoInvoice Execution Report and address issues.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4720" y="5622488"/>
            <a:ext cx="1211937" cy="19391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10155" y="5864781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Post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10155" y="6366510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Finalize auto-generated invoices in Transactions.</a:t>
            </a:r>
            <a:endParaRPr lang="en-US" sz="19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25D3AA-8EBB-FF3D-8126-466989C7785B}"/>
              </a:ext>
            </a:extLst>
          </p:cNvPr>
          <p:cNvSpPr/>
          <p:nvPr/>
        </p:nvSpPr>
        <p:spPr>
          <a:xfrm>
            <a:off x="12910457" y="7848600"/>
            <a:ext cx="1545772" cy="2394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" y="2745343"/>
            <a:ext cx="4869180" cy="273891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811173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kern="0" spc="-91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Invoice Adjustments and Credits</a:t>
            </a:r>
            <a:endParaRPr lang="en-US" sz="4550" dirty="0"/>
          </a:p>
        </p:txBody>
      </p:sp>
      <p:sp>
        <p:nvSpPr>
          <p:cNvPr id="5" name="Shape 1"/>
          <p:cNvSpPr/>
          <p:nvPr/>
        </p:nvSpPr>
        <p:spPr>
          <a:xfrm>
            <a:off x="6350437" y="2633543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6612493" y="2895600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Locate Invoice</a:t>
            </a:r>
            <a:endParaRPr lang="en-US" sz="2250" dirty="0"/>
          </a:p>
        </p:txBody>
      </p:sp>
      <p:sp>
        <p:nvSpPr>
          <p:cNvPr id="7" name="Text 3"/>
          <p:cNvSpPr/>
          <p:nvPr/>
        </p:nvSpPr>
        <p:spPr>
          <a:xfrm>
            <a:off x="6612493" y="3406854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Find the invoice to adjust in Transactions.</a:t>
            </a:r>
            <a:endParaRPr lang="en-US" sz="1900" dirty="0"/>
          </a:p>
        </p:txBody>
      </p:sp>
      <p:sp>
        <p:nvSpPr>
          <p:cNvPr id="8" name="Shape 4"/>
          <p:cNvSpPr/>
          <p:nvPr/>
        </p:nvSpPr>
        <p:spPr>
          <a:xfrm>
            <a:off x="6350437" y="4310777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6612493" y="4572833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Create Credit Memo</a:t>
            </a:r>
            <a:endParaRPr lang="en-US" sz="2250" dirty="0"/>
          </a:p>
        </p:txBody>
      </p:sp>
      <p:sp>
        <p:nvSpPr>
          <p:cNvPr id="10" name="Text 6"/>
          <p:cNvSpPr/>
          <p:nvPr/>
        </p:nvSpPr>
        <p:spPr>
          <a:xfrm>
            <a:off x="6612493" y="5084088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Balance Credit action for full invoice amount.</a:t>
            </a:r>
            <a:endParaRPr lang="en-US" sz="1900" dirty="0"/>
          </a:p>
        </p:txBody>
      </p:sp>
      <p:sp>
        <p:nvSpPr>
          <p:cNvPr id="11" name="Shape 7"/>
          <p:cNvSpPr/>
          <p:nvPr/>
        </p:nvSpPr>
        <p:spPr>
          <a:xfrm>
            <a:off x="6350437" y="5988010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6612493" y="6250067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Post and Review</a:t>
            </a:r>
            <a:endParaRPr lang="en-US" sz="2250" dirty="0"/>
          </a:p>
        </p:txBody>
      </p:sp>
      <p:sp>
        <p:nvSpPr>
          <p:cNvPr id="13" name="Text 9"/>
          <p:cNvSpPr/>
          <p:nvPr/>
        </p:nvSpPr>
        <p:spPr>
          <a:xfrm>
            <a:off x="6612493" y="6761321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Post adjustment and check updated customer balance.</a:t>
            </a:r>
            <a:endParaRPr lang="en-US" sz="19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BBE3F6-B0EF-B436-E48F-A89AF684FA8D}"/>
              </a:ext>
            </a:extLst>
          </p:cNvPr>
          <p:cNvSpPr/>
          <p:nvPr/>
        </p:nvSpPr>
        <p:spPr>
          <a:xfrm>
            <a:off x="12910457" y="7848600"/>
            <a:ext cx="1545772" cy="2394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56893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kern="0" spc="-91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Recording Customer Payments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1219081" y="2679263"/>
            <a:ext cx="30480" cy="4693444"/>
          </a:xfrm>
          <a:prstGeom prst="roundRect">
            <a:avLst>
              <a:gd name="adj" fmla="val 340200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481554" y="3219331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56608" y="295691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147108" y="3060383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5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2592110" y="2926080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Enter Payment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2592110" y="3437334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Navigate to Receipts and select payment method.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481554" y="4866084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956608" y="460367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147108" y="4707136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5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2592110" y="4572833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Apply to Invoice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2592110" y="5084088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Match payment to relevant invoice.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1481554" y="6512838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956608" y="625042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147108" y="6353889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5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2592110" y="6219587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Post Transaction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2592110" y="6730841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Save and post via Accounting Final Create.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729" y="2826544"/>
            <a:ext cx="4868942" cy="257651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1180862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kern="0" spc="-91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Managing Unapplied Receipts</a:t>
            </a:r>
            <a:endParaRPr lang="en-US" sz="4550" dirty="0"/>
          </a:p>
        </p:txBody>
      </p:sp>
      <p:sp>
        <p:nvSpPr>
          <p:cNvPr id="5" name="Shape 1"/>
          <p:cNvSpPr/>
          <p:nvPr/>
        </p:nvSpPr>
        <p:spPr>
          <a:xfrm>
            <a:off x="6350437" y="328088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6540937" y="3384352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5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3"/>
          <p:cNvSpPr/>
          <p:nvPr/>
        </p:nvSpPr>
        <p:spPr>
          <a:xfrm>
            <a:off x="7152680" y="3280886"/>
            <a:ext cx="3352324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Access Unapplied Receipts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7152680" y="3792141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Navigate to Receipts → Unapplied Receipts in Oracle ERP.</a:t>
            </a:r>
            <a:endParaRPr lang="en-US" sz="1900" dirty="0"/>
          </a:p>
        </p:txBody>
      </p:sp>
      <p:sp>
        <p:nvSpPr>
          <p:cNvPr id="9" name="Shape 5"/>
          <p:cNvSpPr/>
          <p:nvPr/>
        </p:nvSpPr>
        <p:spPr>
          <a:xfrm>
            <a:off x="6350437" y="471166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6540937" y="4815126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5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7"/>
          <p:cNvSpPr/>
          <p:nvPr/>
        </p:nvSpPr>
        <p:spPr>
          <a:xfrm>
            <a:off x="7152680" y="4711660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Select and Apply</a:t>
            </a:r>
            <a:endParaRPr lang="en-US" sz="2250" dirty="0"/>
          </a:p>
        </p:txBody>
      </p:sp>
      <p:sp>
        <p:nvSpPr>
          <p:cNvPr id="12" name="Text 8"/>
          <p:cNvSpPr/>
          <p:nvPr/>
        </p:nvSpPr>
        <p:spPr>
          <a:xfrm>
            <a:off x="7152680" y="522291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Choose the unapplied receipt and match it to the correct invoice.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6350437" y="614243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6540937" y="6245900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5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1"/>
          <p:cNvSpPr/>
          <p:nvPr/>
        </p:nvSpPr>
        <p:spPr>
          <a:xfrm>
            <a:off x="7152680" y="6142434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Finalize</a:t>
            </a:r>
            <a:endParaRPr lang="en-US" sz="2250" dirty="0"/>
          </a:p>
        </p:txBody>
      </p:sp>
      <p:sp>
        <p:nvSpPr>
          <p:cNvPr id="16" name="Text 12"/>
          <p:cNvSpPr/>
          <p:nvPr/>
        </p:nvSpPr>
        <p:spPr>
          <a:xfrm>
            <a:off x="7152680" y="665368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Save the transaction and post it to update the customer's account.</a:t>
            </a:r>
            <a:endParaRPr lang="en-US" sz="19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C5C81F-4047-5FC0-0213-61435F0ADB54}"/>
              </a:ext>
            </a:extLst>
          </p:cNvPr>
          <p:cNvSpPr/>
          <p:nvPr/>
        </p:nvSpPr>
        <p:spPr>
          <a:xfrm>
            <a:off x="12910457" y="7848600"/>
            <a:ext cx="1545772" cy="2394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8320" y="667822"/>
            <a:ext cx="7123986" cy="712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kern="0" spc="-9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AR Period-End Close Process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320" y="1744147"/>
            <a:ext cx="1211937" cy="19391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23755" y="1986439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Review Transactions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423755" y="2488168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Ensure all invoices, payments, and adjustments are posted.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320" y="3683317"/>
            <a:ext cx="1211937" cy="19391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23755" y="3925610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Generate Reports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423755" y="4427339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Run key AR reports like Customer Balance Summary.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320" y="5622488"/>
            <a:ext cx="1211937" cy="19391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23755" y="5864781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Close Period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423755" y="6366510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Navigate to Period Close and confirm closure.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632115"/>
            <a:ext cx="8908613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kern="0" spc="-91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Reconciliation with General Ledger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Generate Report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4585216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reconciliation report comparing AR sub-ledger with General Ledger.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07462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Review Discrepancies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5407462" y="4585216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Investigate any differences at the transaction level.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46231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Make Adjustments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9846231" y="4585216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Correct discrepancies in sub-ledger or General Ledger as needed.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3C019D-C03D-A361-BEE9-75664D0B7EF1}"/>
              </a:ext>
            </a:extLst>
          </p:cNvPr>
          <p:cNvSpPr/>
          <p:nvPr/>
        </p:nvSpPr>
        <p:spPr>
          <a:xfrm>
            <a:off x="12910457" y="7848600"/>
            <a:ext cx="1545772" cy="2394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174194"/>
            <a:ext cx="6271974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kern="0" spc="-91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Write-offs and Bad Debts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64037" y="2270522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126093" y="253257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Identify Accounts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126093" y="304383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Aging Report to find uncollectible accounts.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3947755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126093" y="420981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Process Write-off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126093" y="4721066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credit entry for uncollectible amount in Receipts.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624989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126093" y="588704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Update Reports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126093" y="6398300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Rerun financial reports to reflect write-offs and adjustments.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349</Words>
  <Application>Microsoft Office PowerPoint</Application>
  <PresentationFormat>Custom</PresentationFormat>
  <Paragraphs>76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Source Sans Pro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Sabry Salah Eldeen Sabry</cp:lastModifiedBy>
  <cp:revision>2</cp:revision>
  <dcterms:created xsi:type="dcterms:W3CDTF">2024-10-21T02:17:03Z</dcterms:created>
  <dcterms:modified xsi:type="dcterms:W3CDTF">2024-12-02T17:58:24Z</dcterms:modified>
</cp:coreProperties>
</file>